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notesMasterIdLst>
    <p:notesMasterId r:id="rId38"/>
  </p:notesMasterIdLst>
  <p:sldIdLst>
    <p:sldId id="370" r:id="rId2"/>
    <p:sldId id="398" r:id="rId3"/>
    <p:sldId id="417" r:id="rId4"/>
    <p:sldId id="412" r:id="rId5"/>
    <p:sldId id="393" r:id="rId6"/>
    <p:sldId id="389" r:id="rId7"/>
    <p:sldId id="397" r:id="rId8"/>
    <p:sldId id="395" r:id="rId9"/>
    <p:sldId id="392" r:id="rId10"/>
    <p:sldId id="390" r:id="rId11"/>
    <p:sldId id="394" r:id="rId12"/>
    <p:sldId id="414" r:id="rId13"/>
    <p:sldId id="400" r:id="rId14"/>
    <p:sldId id="409" r:id="rId15"/>
    <p:sldId id="411" r:id="rId16"/>
    <p:sldId id="408" r:id="rId17"/>
    <p:sldId id="419" r:id="rId18"/>
    <p:sldId id="420" r:id="rId19"/>
    <p:sldId id="421" r:id="rId20"/>
    <p:sldId id="422" r:id="rId21"/>
    <p:sldId id="418" r:id="rId22"/>
    <p:sldId id="424" r:id="rId23"/>
    <p:sldId id="423" r:id="rId24"/>
    <p:sldId id="415" r:id="rId25"/>
    <p:sldId id="413" r:id="rId26"/>
    <p:sldId id="425" r:id="rId27"/>
    <p:sldId id="426" r:id="rId28"/>
    <p:sldId id="410" r:id="rId29"/>
    <p:sldId id="387" r:id="rId30"/>
    <p:sldId id="399" r:id="rId31"/>
    <p:sldId id="396" r:id="rId32"/>
    <p:sldId id="388" r:id="rId33"/>
    <p:sldId id="401" r:id="rId34"/>
    <p:sldId id="386" r:id="rId35"/>
    <p:sldId id="385" r:id="rId36"/>
    <p:sldId id="3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9626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629" autoAdjust="0"/>
  </p:normalViewPr>
  <p:slideViewPr>
    <p:cSldViewPr snapToGrid="0">
      <p:cViewPr varScale="1">
        <p:scale>
          <a:sx n="52" d="100"/>
          <a:sy n="52" d="100"/>
        </p:scale>
        <p:origin x="3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AD89A-DE75-490E-B3B8-DA645685EB5B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2648F-4152-4278-B136-F77E8E2B3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2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arch-design/use-cases/use-case-general-compute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edhat.com/de/documentation/red_hat_openstack_platform/10/html-single/architecture_guide/index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www.silicon.de/41594017/openstack-richtig-nutzen-tipps-fuer-betrieb-ohne-abhaengigkeiten&amp;psig=AOvVaw2V1O6SRFR3aO7GrKXVPRq0&amp;ust=1756195773646000&amp;source=images&amp;cd=vfe&amp;opi=89978449&amp;ved=2ahUKEwj3y5ybwaWPAxWAxTgGHceYBrQQjhx6BAgAEB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https://roadmap.sh/aws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https://roadmap.sh/aws</a:t>
            </a:r>
          </a:p>
          <a:p>
            <a:pPr marL="228600" indent="-228600">
              <a:buAutoNum type="arabicPeriod"/>
            </a:pPr>
            <a:r>
              <a:rPr lang="en-US" dirty="0" smtClean="0"/>
              <a:t>https://aws.amazon.com/what-is-cloud-computing/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https://www.ibm.com/think/topics/cloud-computing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https://www.ibm.com/topics/cloud-computing</a:t>
            </a:r>
          </a:p>
          <a:p>
            <a:pPr marL="0" indent="0">
              <a:buNone/>
            </a:pPr>
            <a:r>
              <a:rPr lang="en-US" dirty="0" smtClean="0"/>
              <a:t>4. https://csrc.nist.gov/pubs/sp/800/145/final</a:t>
            </a:r>
          </a:p>
          <a:p>
            <a:r>
              <a:rPr lang="en-US" dirty="0" smtClean="0"/>
              <a:t>https://csrc.nist.gov/pubs/sp/800/145/final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https://docs.openstack.org/liberty/install-guide-rdo/overview.html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28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Neutron : https://guifreelife.com/blog/2017/08/14/OpenStack-Network-Diagram/</a:t>
            </a:r>
          </a:p>
          <a:p>
            <a:r>
              <a:rPr lang="en-US" dirty="0" smtClean="0"/>
              <a:t>https://docs.redhat.com/es/documentation/red_hat_openstack_platform/10/html-single/architecture_guide/index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Compute: </a:t>
            </a:r>
            <a:r>
              <a:rPr lang="it-IT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General compute cloud — arch-design 0.0.1.dev22 documentation</a:t>
            </a:r>
          </a:p>
          <a:p>
            <a:r>
              <a:rPr lang="en-US" dirty="0" smtClean="0"/>
              <a:t>Controller : https://docs.spectrocloud.com/clusters/data-center/openstack/</a:t>
            </a:r>
          </a:p>
          <a:p>
            <a:endParaRPr lang="en-US" dirty="0" smtClean="0"/>
          </a:p>
          <a:p>
            <a:r>
              <a:rPr lang="en-US" dirty="0" smtClean="0"/>
              <a:t>https://people.csail.mit.edu/jon/openstack-ops/content/example_architecture.html</a:t>
            </a:r>
          </a:p>
          <a:p>
            <a:r>
              <a:rPr lang="en-US" dirty="0" smtClean="0"/>
              <a:t>https://www.packtpub.com/en-us/product/openstack-cloud-computing-cookbook-fourth-edition-9781788398763/chapter/neutron-openstack-networking-4/section/introduction-to-openstack-networking-ch04lvl1sec45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https://opentofu.org/docs/intro/install/docker/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62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https://www.f5.com/glossary/infrastructure-as-code-iac</a:t>
            </a:r>
          </a:p>
          <a:p>
            <a:r>
              <a:rPr lang="en-US" dirty="0" smtClean="0"/>
              <a:t>https://www.f5.com/products/big-ip-services/big-ip-automation-toolchain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67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https://thecustomizewindows.com/2016/05/infrastructure-as-code-and-software-defined-data-center/#google_vignette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https://www.f5.com/glossary/infrastructure-as-code-iac</a:t>
            </a:r>
          </a:p>
          <a:p>
            <a:r>
              <a:rPr lang="en-US" dirty="0" smtClean="0"/>
              <a:t>https://www.f5.com/products/big-ip-services/big-ip-automation-toolchain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58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https://www.f5.com/glossary/infrastructure-as-code-iac</a:t>
            </a:r>
          </a:p>
          <a:p>
            <a:r>
              <a:rPr lang="en-US" dirty="0" smtClean="0"/>
              <a:t>https://www.f5.com/products/big-ip-services/big-ip-automation-toolchain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28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https://spacelift.io/blog/what-is-opentofu</a:t>
            </a:r>
          </a:p>
          <a:p>
            <a:r>
              <a:rPr lang="en-US" dirty="0" smtClean="0"/>
              <a:t>https://ecanarys.com/opentofu-future-of-infrastructure-as-code/</a:t>
            </a:r>
          </a:p>
          <a:p>
            <a:r>
              <a:rPr lang="en-US" dirty="0" smtClean="0"/>
              <a:t>https://opentofu.org/docs/intro/install/docker/</a:t>
            </a:r>
          </a:p>
          <a:p>
            <a:r>
              <a:rPr lang="en-US" dirty="0" smtClean="0"/>
              <a:t>https://www.f5.com/glossary/infrastructure-as-code-iac</a:t>
            </a:r>
          </a:p>
          <a:p>
            <a:r>
              <a:rPr lang="en-US" dirty="0" smtClean="0"/>
              <a:t>https://www.f5.com/products/big-ip-services/big-ip-automation-toolchain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23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https://blog.ordina-jworks.io/paas/2017/06/29/Openshift-an-introduction.html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46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https://www.redhat.com/en/blog/multiple-deployment-methods-openshift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85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https://www.opensourceforu.com/2018/05/microservices-with-docker-and-kubernetes-an-overview/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5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https://medium.com/@jushijun/deploying-a-machine-learning-model-with-docker-and-kubernetes-on-google-cloud-platform-21280db82840</a:t>
            </a:r>
          </a:p>
          <a:p>
            <a:r>
              <a:rPr lang="en-US" dirty="0" smtClean="0"/>
              <a:t>https://www.f5.com/glossary/kubernetes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3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https://garg.cc/cloud-computing-architecture-reference-architectures/</a:t>
            </a:r>
          </a:p>
          <a:p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Characteristics of Cloud Computing Architecture: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On-Demand Self-Service: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can provision and manage computing resources as needed without requiring human intervention from the service provider.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 Network Access: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services are accessible over the network, promoting ubiquitous availability.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Pooling: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 resources are dynamically assigned and reassigned based on demand, serving multiple users.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Elasticity: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 can be quickly scaled up or down to ensure optimal performance and cost efficiency.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 Service: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systems automatically control and optimize resource usage, providing transparency for both the provider and the consumer.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 of Cloud Computing Architecture: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 as a Service (IaaS):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Virtualized computing resources are offered over the internet, including virtual machines, storage, and networking.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as a Service (PaaS):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platform for developing, running, and managing applications without dealing with infrastructure complexities.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as a Service (SaaS):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applications are delivered over the internet on a subscription basis.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as a Service (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FaaS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computing allows developers to run individual functions in response to events without managing servers.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of Cloud Computing Architecture: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 End: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user interface and client-side applications that interact with the cloud service.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End: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infrastructure comprising servers, storage, databases, and other components.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Middleware: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Facilitates communication and data management between the front end and back end.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Storage: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Centralized storage system for storing and retrieving data over the internet.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Navigating the Cloud Landscape with Reference Architectures: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Cloud Computing Reference Architectures?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computing reference architectures serve as blueprints for building cloud-based solutions. They define the core components, services, and deployment models, providing a common language for organizations and stakeholders. Two main types exist: open and proprietary.</a:t>
            </a:r>
          </a:p>
          <a:p>
            <a:r>
              <a:rPr lang="en-US" dirty="0" err="1" smtClean="0"/>
              <a:t>ConsiderationProprietaryOpen</a:t>
            </a:r>
            <a:r>
              <a:rPr lang="en-US" b="1" dirty="0" err="1" smtClean="0">
                <a:effectLst/>
              </a:rPr>
              <a:t>Vendor</a:t>
            </a:r>
            <a:r>
              <a:rPr lang="en-US" b="1" dirty="0" smtClean="0">
                <a:effectLst/>
              </a:rPr>
              <a:t> lock-in</a:t>
            </a:r>
            <a:r>
              <a:rPr lang="en-US" dirty="0" smtClean="0">
                <a:effectLst/>
              </a:rPr>
              <a:t>HighLow</a:t>
            </a:r>
            <a:r>
              <a:rPr lang="en-US" b="1" dirty="0" smtClean="0">
                <a:effectLst/>
              </a:rPr>
              <a:t>Specificity</a:t>
            </a:r>
            <a:r>
              <a:rPr lang="en-US" dirty="0" smtClean="0">
                <a:effectLst/>
              </a:rPr>
              <a:t>HighLow</a:t>
            </a:r>
            <a:r>
              <a:rPr lang="en-US" b="1" dirty="0" smtClean="0">
                <a:effectLst/>
              </a:rPr>
              <a:t>Support</a:t>
            </a:r>
            <a:r>
              <a:rPr lang="en-US" dirty="0" smtClean="0">
                <a:effectLst/>
              </a:rPr>
              <a:t>HighLow</a:t>
            </a:r>
            <a:r>
              <a:rPr lang="en-US" b="1" dirty="0" smtClean="0">
                <a:effectLst/>
              </a:rPr>
              <a:t>Flexibility</a:t>
            </a:r>
            <a:r>
              <a:rPr lang="en-US" dirty="0" smtClean="0">
                <a:effectLst/>
              </a:rPr>
              <a:t>LowHigh</a:t>
            </a:r>
            <a:r>
              <a:rPr lang="en-US" b="1" dirty="0" smtClean="0">
                <a:effectLst/>
              </a:rPr>
              <a:t>Cost</a:t>
            </a:r>
            <a:r>
              <a:rPr lang="en-US" dirty="0" smtClean="0">
                <a:effectLst/>
              </a:rPr>
              <a:t>HighLow</a:t>
            </a:r>
            <a:r>
              <a:rPr lang="en-US" b="1" dirty="0" smtClean="0">
                <a:effectLst/>
              </a:rPr>
              <a:t>Risk</a:t>
            </a:r>
            <a:r>
              <a:rPr lang="en-US" dirty="0" smtClean="0">
                <a:effectLst/>
              </a:rPr>
              <a:t>HighLow</a:t>
            </a:r>
            <a:r>
              <a:rPr lang="en-US" b="1" dirty="0" smtClean="0">
                <a:effectLst/>
              </a:rPr>
              <a:t>Proprietary vs Open Cloud Computing Reference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44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https://thecustomizewindows.com/2019/04/what-is-the-relationship-between-microservices-docker-and-kubernetes/#google_vignette</a:t>
            </a:r>
          </a:p>
          <a:p>
            <a:endParaRPr lang="en-US" dirty="0" smtClean="0"/>
          </a:p>
          <a:p>
            <a:r>
              <a:rPr lang="en-US" dirty="0" smtClean="0"/>
              <a:t>https://thecustomizewindows.com/2017/07/container-virtualization-growing-challenges/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17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https://www.ulam.io/blog/kubernetes-scratch#</a:t>
            </a:r>
          </a:p>
          <a:p>
            <a:endParaRPr lang="en-US" dirty="0" smtClean="0"/>
          </a:p>
          <a:p>
            <a:r>
              <a:rPr lang="en-US" dirty="0" smtClean="0"/>
              <a:t>https://kubitect.io/latest/examples/accessing-cluster/</a:t>
            </a:r>
          </a:p>
          <a:p>
            <a:r>
              <a:rPr lang="en-US" dirty="0" smtClean="0"/>
              <a:t>https://bsdnet.github.io/posts/kubernetes-service-illustrated/</a:t>
            </a:r>
          </a:p>
          <a:p>
            <a:r>
              <a:rPr lang="en-US" dirty="0" smtClean="0"/>
              <a:t>https://habr.com/ru/companies/oleg-bunin/articles/558900/</a:t>
            </a:r>
          </a:p>
          <a:p>
            <a:r>
              <a:rPr lang="en-US" dirty="0" smtClean="0"/>
              <a:t>https://habr.com/ru/companies/oleg-bunin/articles/558900/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44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https://aws.plainenglish.io/create-a-scalable-aws-vpc-with-auto-scaling-load-balancer-hands-on-learning-ce3abe9916fa</a:t>
            </a:r>
          </a:p>
          <a:p>
            <a:endParaRPr lang="en-US" dirty="0" smtClean="0"/>
          </a:p>
          <a:p>
            <a:r>
              <a:rPr lang="en-US" dirty="0" smtClean="0"/>
              <a:t>https://aws.plainenglish.io/create-an-ec2-auto-scaling-group-and-application-load-balancer-using-the-aws-command-line-interface-ccfdb06d5513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container Configure the number of CPUs and memory with open tofu</a:t>
            </a:r>
          </a:p>
          <a:p>
            <a:endParaRPr lang="en-US" dirty="0" smtClean="0"/>
          </a:p>
          <a:p>
            <a:r>
              <a:rPr lang="en-US" dirty="0" smtClean="0"/>
              <a:t>Configure the number of CPUs and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26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https://aws.plainenglish.io/create-a-scalable-aws-vpc-with-auto-scaling-load-balancer-hands-on-learning-ce3abe9916fa</a:t>
            </a:r>
          </a:p>
          <a:p>
            <a:r>
              <a:rPr lang="en-US" dirty="0" smtClean="0"/>
              <a:t>https://blog.devops.dev/how-to-limit-cpu-and-memory-usage-in-docker-containers-f956a658b0e9</a:t>
            </a:r>
          </a:p>
          <a:p>
            <a:r>
              <a:rPr lang="en-US" dirty="0" smtClean="0"/>
              <a:t>https://aws.plainenglish.io/create-an-ec2-auto-scaling-group-and-application-load-balancer-using-the-aws-command-line-interface-ccfdb06d5513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90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https://ajanthan-eliyathamby.medium.com/exploring-kubernetes-cluster-deployments-on-premise-azure-d55bc46be797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49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https://ajanthan-eliyathamby.medium.com/exploring-kubernetes-cluster-deployments-on-premise-azure-d55bc46be797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52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Implementasi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server yang </a:t>
            </a:r>
            <a:r>
              <a:rPr lang="en-US" dirty="0" err="1" smtClean="0"/>
              <a:t>menyediakan</a:t>
            </a:r>
            <a:r>
              <a:rPr lang="en-US" dirty="0" smtClean="0"/>
              <a:t> </a:t>
            </a:r>
            <a:r>
              <a:rPr lang="en-US" dirty="0" err="1" smtClean="0"/>
              <a:t>layanan</a:t>
            </a:r>
            <a:r>
              <a:rPr lang="en-US" dirty="0" smtClean="0"/>
              <a:t> </a:t>
            </a:r>
            <a:r>
              <a:rPr lang="en-US" dirty="0" err="1" smtClean="0"/>
              <a:t>kompu</a:t>
            </a:r>
            <a:r>
              <a:rPr lang="en-US" dirty="0" smtClean="0"/>
              <a:t> </a:t>
            </a:r>
            <a:r>
              <a:rPr lang="en-US" dirty="0" err="1" smtClean="0"/>
              <a:t>tasi</a:t>
            </a:r>
            <a:r>
              <a:rPr lang="en-US" dirty="0" smtClean="0"/>
              <a:t> </a:t>
            </a:r>
            <a:r>
              <a:rPr lang="en-US" dirty="0" err="1" smtClean="0"/>
              <a:t>awan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proses </a:t>
            </a:r>
            <a:r>
              <a:rPr lang="en-US" dirty="0" err="1" smtClean="0"/>
              <a:t>manajemen</a:t>
            </a:r>
            <a:r>
              <a:rPr lang="en-US" dirty="0" smtClean="0"/>
              <a:t> </a:t>
            </a:r>
            <a:r>
              <a:rPr lang="en-US" dirty="0" err="1" smtClean="0"/>
              <a:t>sumber</a:t>
            </a:r>
            <a:r>
              <a:rPr lang="en-US" dirty="0" smtClean="0"/>
              <a:t> </a:t>
            </a:r>
            <a:r>
              <a:rPr lang="en-US" dirty="0" err="1" smtClean="0"/>
              <a:t>daya</a:t>
            </a:r>
            <a:r>
              <a:rPr lang="en-US" dirty="0" smtClean="0"/>
              <a:t> </a:t>
            </a:r>
            <a:r>
              <a:rPr lang="en-US" dirty="0" err="1" smtClean="0"/>
              <a:t>komputasi</a:t>
            </a:r>
            <a:r>
              <a:rPr lang="en-US" dirty="0" smtClean="0"/>
              <a:t> </a:t>
            </a:r>
            <a:r>
              <a:rPr lang="en-US" dirty="0" err="1" smtClean="0"/>
              <a:t>awan</a:t>
            </a:r>
            <a:r>
              <a:rPr lang="en-US" dirty="0" smtClean="0"/>
              <a:t> </a:t>
            </a:r>
            <a:r>
              <a:rPr lang="en-US" dirty="0" err="1" smtClean="0"/>
              <a:t>berbasis</a:t>
            </a:r>
            <a:r>
              <a:rPr lang="en-US" dirty="0" smtClean="0"/>
              <a:t> Infrastructure as a Code. </a:t>
            </a:r>
            <a:r>
              <a:rPr lang="en-US" dirty="0" err="1" smtClean="0"/>
              <a:t>Pembahasan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kuliah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difokuskan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Docker </a:t>
            </a:r>
            <a:r>
              <a:rPr lang="en-US" dirty="0" err="1" smtClean="0"/>
              <a:t>sebagai</a:t>
            </a:r>
            <a:r>
              <a:rPr lang="en-US" dirty="0" smtClean="0"/>
              <a:t> Container, Kubernetes </a:t>
            </a:r>
            <a:r>
              <a:rPr lang="en-US" dirty="0" err="1" smtClean="0"/>
              <a:t>sebagai</a:t>
            </a:r>
            <a:r>
              <a:rPr lang="en-US" dirty="0" smtClean="0"/>
              <a:t> Orchestration,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openTofu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11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https://www.slideshare.net/slideshow/container-orchestration-with-docker-swarm-and-kubernetes/147250171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https://github.com/jpetazzo/container.training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Docker, containers, and orchestration.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moment, it includes: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to Docker and Containers,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Orchestration with Docker Swarm,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Orchestration with Kubernetes.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https://medium.com/developer-for-life/docker-management-and-kubernetes-orchestration-2b7baf60a704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https://iosonounrouter.wordpress.com/tag/openstack/</a:t>
            </a:r>
          </a:p>
          <a:p>
            <a:r>
              <a:rPr lang="en-US" dirty="0" smtClean="0"/>
              <a:t>https://iosonounrouter.wordpress.com/tag/openstack/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48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https://docs.openstack.org/liberty/install-guide-rdo/overview.html</a:t>
            </a:r>
          </a:p>
          <a:p>
            <a:r>
              <a:rPr lang="en-US" dirty="0" smtClean="0"/>
              <a:t>https://docs.openstack.org/liberty/install-guide-rdo/overview.html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9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https://www.techplayon.com/openstack-openstack-component-and-its-deployment-models/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84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https://www.openstack.org/software/</a:t>
            </a:r>
          </a:p>
          <a:p>
            <a:endParaRPr lang="en-US" dirty="0" smtClean="0"/>
          </a:p>
          <a:p>
            <a:r>
              <a:rPr lang="en-US" dirty="0" smtClean="0"/>
              <a:t>https://serverfault.com/questions/1050959/do-all-servers-have-one-base-os-like-in-red-hat-openstack-architecture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1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https://www.youtube.com/watch?v=xbm6LGunOzY</a:t>
            </a:r>
          </a:p>
          <a:p>
            <a:r>
              <a:rPr lang="en-US" dirty="0" smtClean="0"/>
              <a:t>https://pure-storage-openstack-docs.readthedocs.io/en/zed_a/openstack-overview/section_modular-collection.html</a:t>
            </a:r>
          </a:p>
          <a:p>
            <a:r>
              <a:rPr lang="en-US" dirty="0" smtClean="0"/>
              <a:t>https://www.techplayon.com/openstack-openstack-component-and-its-deployment-models/</a:t>
            </a:r>
          </a:p>
          <a:p>
            <a:r>
              <a:rPr lang="en-US" dirty="0" smtClean="0"/>
              <a:t>https://blog.nashtechglobal.com/openstack-introduction-and-its-installation/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58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https://docs.openstack.org/liberty/install-guide-rdo/overview.html</a:t>
            </a:r>
          </a:p>
          <a:p>
            <a:r>
              <a:rPr lang="en-US" dirty="0" smtClean="0"/>
              <a:t>https://docs.openstack.org/liberty/install-guide-rdo/overview.html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11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Architecture Guide | Red Hat OpenStack Platform | 10 | Red 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2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https://blog.nashtechglobal.com/openstack-introduction-and-its-installation/</a:t>
            </a:r>
          </a:p>
          <a:p>
            <a:r>
              <a:rPr lang="en-US" dirty="0" smtClean="0"/>
              <a:t>https://openmetal.io/docs/glossary/what-is-openstack-horizon/</a:t>
            </a:r>
          </a:p>
          <a:p>
            <a:r>
              <a:rPr lang="en-US" dirty="0" smtClean="0"/>
              <a:t>https://docs.openstack.org/ocata/admin-guide/common/get-started-dashboard.html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Compute, Volumes, Container Infra, Network, Orchestration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Store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Overview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you to view reports for the project.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 and launch an instance. You can also create an instance from a snapshot and stop, pause, or reboot instances.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 images and instance snapshots, as well as images that are publicly available. You can launch instances from images and snapshots, and create edit, and delete images.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Pairs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you to view, create, edit, import, and delete key pairs.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Groups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a server group to be assigned to launch the instance.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you to view, create, edit, and delete volumes.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view, create, edit, and delete backups.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you to view, create, edit, and delete volume snapshots.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you to view, create, edit, and delete consistency groups.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Snapshots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view, create, edit, and delete consistency group snapshots.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Infra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view, create and manage clusters.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Templates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 you to view, create and manage clusters templates.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Topology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you to view the network topology.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you to create and manage public and private networks.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create and manage routers.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Groups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view, create, edit, and delete security groups and security group rules.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Floating IPs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you to assign an IP address to or release it from a project.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the create and launch of stacks.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 Types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 the resources available for orchestration. 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 Versions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view the created and available templates.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 Generator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you to create templates.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Store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tab contains the following views and options: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 you to create and manage containers and objects.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45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OpenStack richtig nutzen: Tipps für den Betrieb ohne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https://blog.nashtechglobal.com/openstack-introduction-and-its-installation/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79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2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2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8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7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8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0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4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garg.cc/cloud-computing-architecture-reference-architectures/&amp;psig=AOvVaw1ybK6003hCyw3HwAPpwYsr&amp;ust=1756259495995000&amp;source=images&amp;cd=vfe&amp;opi=89978449&amp;ved=2ahUKEwiHkLTMrqePAxV9wDgGHXqzNhAQjhx6BAgAEB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openstack.org/developer/neutron/" TargetMode="External"/><Relationship Id="rId13" Type="http://schemas.openxmlformats.org/officeDocument/2006/relationships/hyperlink" Target="http://docs.openstack.org/developer/cinder/" TargetMode="External"/><Relationship Id="rId18" Type="http://schemas.openxmlformats.org/officeDocument/2006/relationships/hyperlink" Target="http://www.openstack.org/software/releases/liberty/components/ceilometer" TargetMode="External"/><Relationship Id="rId3" Type="http://schemas.openxmlformats.org/officeDocument/2006/relationships/hyperlink" Target="http://www.openstack.org/software/releases/liberty/components/horizon" TargetMode="External"/><Relationship Id="rId21" Type="http://schemas.openxmlformats.org/officeDocument/2006/relationships/hyperlink" Target="http://docs.openstack.org/developer/heat/" TargetMode="External"/><Relationship Id="rId7" Type="http://schemas.openxmlformats.org/officeDocument/2006/relationships/hyperlink" Target="http://www.openstack.org/software/releases/liberty/components/neutron" TargetMode="External"/><Relationship Id="rId12" Type="http://schemas.openxmlformats.org/officeDocument/2006/relationships/hyperlink" Target="http://www.openstack.org/software/releases/liberty/components/cinder" TargetMode="External"/><Relationship Id="rId17" Type="http://schemas.openxmlformats.org/officeDocument/2006/relationships/hyperlink" Target="http://docs.openstack.org/developer/glance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openstack.org/software/releases/liberty/components/glance" TargetMode="External"/><Relationship Id="rId20" Type="http://schemas.openxmlformats.org/officeDocument/2006/relationships/hyperlink" Target="http://www.openstack.org/software/releases/liberty/components/hea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openstack.org/developer/nova/" TargetMode="External"/><Relationship Id="rId11" Type="http://schemas.openxmlformats.org/officeDocument/2006/relationships/hyperlink" Target="https://docs.openstack.org/liberty/install-guide-rdo/common/glossary.html#term-restful" TargetMode="External"/><Relationship Id="rId5" Type="http://schemas.openxmlformats.org/officeDocument/2006/relationships/hyperlink" Target="http://www.openstack.org/software/releases/liberty/components/nova" TargetMode="External"/><Relationship Id="rId15" Type="http://schemas.openxmlformats.org/officeDocument/2006/relationships/hyperlink" Target="http://docs.openstack.org/developer/keystone/" TargetMode="External"/><Relationship Id="rId23" Type="http://schemas.openxmlformats.org/officeDocument/2006/relationships/image" Target="../media/image14.png"/><Relationship Id="rId10" Type="http://schemas.openxmlformats.org/officeDocument/2006/relationships/hyperlink" Target="http://docs.openstack.org/developer/swift/" TargetMode="External"/><Relationship Id="rId19" Type="http://schemas.openxmlformats.org/officeDocument/2006/relationships/hyperlink" Target="http://docs.openstack.org/developer/ceilometer/" TargetMode="External"/><Relationship Id="rId4" Type="http://schemas.openxmlformats.org/officeDocument/2006/relationships/hyperlink" Target="http://docs.openstack.org/developer/horizon/" TargetMode="External"/><Relationship Id="rId9" Type="http://schemas.openxmlformats.org/officeDocument/2006/relationships/hyperlink" Target="http://www.openstack.org/software/releases/liberty/components/swift" TargetMode="External"/><Relationship Id="rId14" Type="http://schemas.openxmlformats.org/officeDocument/2006/relationships/hyperlink" Target="http://www.openstack.org/software/releases/liberty/components/keystone" TargetMode="External"/><Relationship Id="rId22" Type="http://schemas.openxmlformats.org/officeDocument/2006/relationships/hyperlink" Target="https://docs.openstack.org/liberty/install-guide-rdo/common/glossary.html#term-heat-orchestration-template-ho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91" y="0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0421" y="1795824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8911525" y="5781051"/>
            <a:ext cx="3485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https://www.youtube.com/@AmelOline/videos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027402" y="5596385"/>
            <a:ext cx="21645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https://github.com/siagianp</a:t>
            </a:r>
          </a:p>
        </p:txBody>
      </p:sp>
      <p:sp>
        <p:nvSpPr>
          <p:cNvPr id="2" name="Rectangle 1"/>
          <p:cNvSpPr/>
          <p:nvPr/>
        </p:nvSpPr>
        <p:spPr>
          <a:xfrm>
            <a:off x="7609668" y="5965717"/>
            <a:ext cx="4889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</a:t>
            </a:r>
            <a:r>
              <a:rPr lang="en-US" sz="1200" dirty="0" smtClean="0"/>
              <a:t>://github.com/amelcharolinesgn2/IoT_simulator-mqtt-NodeRed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43" y="2639596"/>
            <a:ext cx="446086" cy="63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363" y="2655435"/>
            <a:ext cx="613391" cy="58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5" y="2639596"/>
            <a:ext cx="599662" cy="577554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3220888" y="3940516"/>
            <a:ext cx="5287688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 smtClean="0"/>
              <a:t>Kubernetis</a:t>
            </a:r>
            <a:endParaRPr lang="en-US" b="1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2221058" y="4084334"/>
            <a:ext cx="8567391" cy="6707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just"/>
            <a:r>
              <a:rPr lang="en-US" sz="2800" dirty="0" smtClean="0">
                <a:solidFill>
                  <a:srgbClr val="00B0F0"/>
                </a:solidFill>
              </a:rPr>
              <a:t>AWS Roadmap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3920" y="6150383"/>
            <a:ext cx="39880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https://github.com/amelcharolinesgn2/Cloud-Infrastructures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9434550" y="3567384"/>
            <a:ext cx="792950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vs</a:t>
            </a:r>
            <a:endParaRPr lang="en-US" b="1" dirty="0"/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3220888" y="3625081"/>
            <a:ext cx="1700129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/>
              <a:t>OpenStack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49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006" y="2450781"/>
            <a:ext cx="3970833" cy="2695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79" y="334388"/>
            <a:ext cx="26670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05" y="2450781"/>
            <a:ext cx="3970833" cy="2418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319" y="-250370"/>
            <a:ext cx="5457189" cy="35324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0320" y="3282084"/>
            <a:ext cx="6204584" cy="31740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564" y="4963379"/>
            <a:ext cx="3519487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5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03" y="283362"/>
            <a:ext cx="2177374" cy="199078"/>
          </a:xfrm>
        </p:spPr>
        <p:txBody>
          <a:bodyPr>
            <a:noAutofit/>
          </a:bodyPr>
          <a:lstStyle/>
          <a:p>
            <a:r>
              <a:rPr lang="en-US" sz="1600" dirty="0" smtClean="0"/>
              <a:t>Neutron</a:t>
            </a:r>
            <a:endParaRPr lang="en-US" sz="1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817" y="597491"/>
            <a:ext cx="2354546" cy="17098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802" y="3071769"/>
            <a:ext cx="1809125" cy="109815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582802" y="2674461"/>
            <a:ext cx="2177374" cy="199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Object Storage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2935" y="1826156"/>
            <a:ext cx="2733675" cy="1676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17" y="3374112"/>
            <a:ext cx="2745284" cy="152658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417446" y="283362"/>
            <a:ext cx="2177374" cy="199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Compute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446" y="597491"/>
            <a:ext cx="2452136" cy="26357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817" y="4900695"/>
            <a:ext cx="3049102" cy="28103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7365" y="3374112"/>
            <a:ext cx="3252298" cy="2384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52" y="4864196"/>
            <a:ext cx="3396019" cy="220659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570489" y="283362"/>
            <a:ext cx="2177374" cy="199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Controller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4354" y="5562242"/>
            <a:ext cx="2676525" cy="1704975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604504" y="4367310"/>
            <a:ext cx="2177374" cy="1990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 smtClean="0"/>
              <a:t>Dasboard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16536" y="4630932"/>
            <a:ext cx="2185352" cy="1862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5963" y="710121"/>
            <a:ext cx="2086425" cy="12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341077" y="2744910"/>
            <a:ext cx="450166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Open Tofu for </a:t>
            </a:r>
            <a:r>
              <a:rPr lang="en-US" b="1" dirty="0" err="1" smtClean="0">
                <a:solidFill>
                  <a:srgbClr val="FF0000"/>
                </a:solidFill>
              </a:rPr>
              <a:t>I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</a:rPr>
              <a:t>aC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1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a </a:t>
            </a:r>
            <a:r>
              <a:rPr lang="en-US" dirty="0" smtClean="0"/>
              <a:t>Code-</a:t>
            </a:r>
            <a:r>
              <a:rPr lang="en-US" sz="6000" dirty="0" err="1" smtClean="0">
                <a:solidFill>
                  <a:srgbClr val="FF0000"/>
                </a:solidFill>
              </a:rPr>
              <a:t>I</a:t>
            </a:r>
            <a:r>
              <a:rPr lang="en-US" sz="6000" dirty="0" err="1" smtClean="0">
                <a:solidFill>
                  <a:schemeClr val="accent1"/>
                </a:solidFill>
              </a:rPr>
              <a:t>a</a:t>
            </a:r>
            <a:r>
              <a:rPr lang="en-US" sz="6000" dirty="0" err="1" smtClean="0">
                <a:solidFill>
                  <a:srgbClr val="1A9626"/>
                </a:solidFill>
              </a:rPr>
              <a:t>C</a:t>
            </a:r>
            <a:endParaRPr lang="en-US" sz="6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2013" y="1027906"/>
            <a:ext cx="10515600" cy="3102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0706"/>
          <a:stretch/>
        </p:blipFill>
        <p:spPr>
          <a:xfrm>
            <a:off x="4080831" y="3774333"/>
            <a:ext cx="5671958" cy="308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a </a:t>
            </a:r>
            <a:r>
              <a:rPr lang="en-US" dirty="0" smtClean="0"/>
              <a:t>Code-</a:t>
            </a:r>
            <a:r>
              <a:rPr lang="en-US" sz="6000" dirty="0" err="1" smtClean="0">
                <a:solidFill>
                  <a:srgbClr val="FF0000"/>
                </a:solidFill>
              </a:rPr>
              <a:t>I</a:t>
            </a:r>
            <a:r>
              <a:rPr lang="en-US" sz="6000" dirty="0" err="1" smtClean="0">
                <a:solidFill>
                  <a:schemeClr val="accent1"/>
                </a:solidFill>
              </a:rPr>
              <a:t>a</a:t>
            </a:r>
            <a:r>
              <a:rPr lang="en-US" sz="6000" dirty="0" err="1" smtClean="0">
                <a:solidFill>
                  <a:srgbClr val="1A9626"/>
                </a:solidFill>
              </a:rPr>
              <a:t>C</a:t>
            </a:r>
            <a:endParaRPr lang="en-US" sz="6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953375" cy="4086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2984" y="3468589"/>
            <a:ext cx="37994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software-defined data center (SDDC) that enable DevOps implementation 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On-Demand </a:t>
            </a:r>
            <a:r>
              <a:rPr lang="en-US" dirty="0"/>
              <a:t>Programmatic 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and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Parallelized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Visibility and Control</a:t>
            </a:r>
          </a:p>
        </p:txBody>
      </p:sp>
    </p:spTree>
    <p:extLst>
      <p:ext uri="{BB962C8B-B14F-4D97-AF65-F5344CB8AC3E}">
        <p14:creationId xmlns:p14="http://schemas.microsoft.com/office/powerpoint/2010/main" val="236681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a </a:t>
            </a:r>
            <a:r>
              <a:rPr lang="en-US" dirty="0" smtClean="0"/>
              <a:t>Code-</a:t>
            </a:r>
            <a:r>
              <a:rPr lang="en-US" sz="6000" dirty="0" err="1" smtClean="0">
                <a:solidFill>
                  <a:srgbClr val="FF0000"/>
                </a:solidFill>
              </a:rPr>
              <a:t>I</a:t>
            </a:r>
            <a:r>
              <a:rPr lang="en-US" sz="6000" dirty="0" err="1" smtClean="0">
                <a:solidFill>
                  <a:schemeClr val="accent1"/>
                </a:solidFill>
              </a:rPr>
              <a:t>a</a:t>
            </a:r>
            <a:r>
              <a:rPr lang="en-US" sz="6000" dirty="0" err="1" smtClean="0">
                <a:solidFill>
                  <a:srgbClr val="1A9626"/>
                </a:solidFill>
              </a:rPr>
              <a:t>C</a:t>
            </a:r>
            <a:endParaRPr lang="en-US" sz="6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193"/>
          <a:stretch/>
        </p:blipFill>
        <p:spPr>
          <a:xfrm>
            <a:off x="1363748" y="1690688"/>
            <a:ext cx="9464503" cy="42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Managing Infrastructure as Code (</a:t>
            </a:r>
            <a:r>
              <a:rPr lang="en-US" dirty="0" err="1"/>
              <a:t>IaC</a:t>
            </a:r>
            <a:r>
              <a:rPr lang="en-US" dirty="0"/>
              <a:t>) with Open Tofu </a:t>
            </a:r>
            <a:r>
              <a:rPr lang="en-US" dirty="0" smtClean="0"/>
              <a:t>- </a:t>
            </a:r>
            <a:r>
              <a:rPr lang="en-US" sz="6000" dirty="0">
                <a:solidFill>
                  <a:srgbClr val="0070C0"/>
                </a:solidFill>
              </a:rPr>
              <a:t>O</a:t>
            </a: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</a:t>
            </a:r>
            <a:r>
              <a:rPr lang="en-US" sz="6000" dirty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T</a:t>
            </a:r>
            <a:r>
              <a:rPr lang="en-US" sz="6000" dirty="0" err="1" smtClean="0">
                <a:solidFill>
                  <a:srgbClr val="00B0F0"/>
                </a:solidFill>
              </a:rPr>
              <a:t>of</a:t>
            </a:r>
            <a:r>
              <a:rPr lang="en-US" sz="6000" dirty="0" err="1" smtClean="0">
                <a:solidFill>
                  <a:srgbClr val="0070C0"/>
                </a:solidFill>
              </a:rPr>
              <a:t>U</a:t>
            </a:r>
            <a:r>
              <a:rPr lang="en-US" sz="6000" dirty="0" err="1" smtClean="0">
                <a:solidFill>
                  <a:srgbClr val="FF0000"/>
                </a:solidFill>
              </a:rPr>
              <a:t>-I</a:t>
            </a:r>
            <a:r>
              <a:rPr lang="en-US" sz="6000" dirty="0" err="1" smtClean="0">
                <a:solidFill>
                  <a:schemeClr val="accent1"/>
                </a:solidFill>
              </a:rPr>
              <a:t>a</a:t>
            </a:r>
            <a:r>
              <a:rPr lang="en-US" sz="6000" dirty="0" err="1" smtClean="0">
                <a:solidFill>
                  <a:srgbClr val="1A9626"/>
                </a:solidFill>
              </a:rPr>
              <a:t>C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Tofu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" y="2206770"/>
            <a:ext cx="3681046" cy="35890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99524" y="4661719"/>
            <a:ext cx="41529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AWS environment using </a:t>
            </a:r>
            <a:r>
              <a:rPr lang="en-US" dirty="0" err="1" smtClean="0"/>
              <a:t>OpenTofu</a:t>
            </a:r>
            <a:r>
              <a:rPr lang="en-US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VPC </a:t>
            </a:r>
            <a:r>
              <a:rPr lang="en-US" b="1" dirty="0"/>
              <a:t>and Subnet Setup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Internet </a:t>
            </a:r>
            <a:r>
              <a:rPr lang="en-US" b="1" dirty="0"/>
              <a:t>Gateway and Route Tables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Security </a:t>
            </a:r>
            <a:r>
              <a:rPr lang="en-US" b="1" dirty="0"/>
              <a:t>Groups and IAM Roles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EC2 </a:t>
            </a:r>
            <a:r>
              <a:rPr lang="en-US" b="1" dirty="0"/>
              <a:t>Instance Provisioning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S3 </a:t>
            </a:r>
            <a:r>
              <a:rPr lang="en-US" b="1" dirty="0"/>
              <a:t>Bucket Integration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928" y="2242556"/>
            <a:ext cx="3800339" cy="3204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136" y="2206769"/>
            <a:ext cx="3779094" cy="232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381" y="1309544"/>
            <a:ext cx="4011849" cy="30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-2739"/>
            <a:ext cx="10515600" cy="1325563"/>
          </a:xfrm>
        </p:spPr>
        <p:txBody>
          <a:bodyPr/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715" y="5380672"/>
            <a:ext cx="15369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Container : Docker</a:t>
            </a:r>
            <a:r>
              <a:rPr lang="en-US" dirty="0"/>
              <a:t>, Kubernetes, </a:t>
            </a:r>
            <a:r>
              <a:rPr lang="en-US" dirty="0" err="1"/>
              <a:t>OpenShift</a:t>
            </a:r>
            <a:r>
              <a:rPr lang="en-US" dirty="0"/>
              <a:t>, and </a:t>
            </a:r>
            <a:r>
              <a:rPr lang="en-US" dirty="0" err="1"/>
              <a:t>Istio</a:t>
            </a:r>
            <a:endParaRPr lang="en-US" dirty="0"/>
          </a:p>
        </p:txBody>
      </p:sp>
      <p:sp>
        <p:nvSpPr>
          <p:cNvPr id="8" name="AutoShape 8" descr="deeperl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2" y="3499207"/>
            <a:ext cx="5809135" cy="3144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49" y="586091"/>
            <a:ext cx="4714672" cy="26520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5" y="911175"/>
            <a:ext cx="12192000" cy="63055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05072" y="911174"/>
            <a:ext cx="6206247" cy="5533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4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1389" y="365125"/>
            <a:ext cx="8840813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-9828"/>
            <a:ext cx="97536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4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84387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Microservices</a:t>
            </a:r>
            <a:r>
              <a:rPr lang="en-US" dirty="0"/>
              <a:t> with Docker and Kubernetes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55660" y="45963"/>
            <a:ext cx="3960778" cy="1963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47" y="2009849"/>
            <a:ext cx="76771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Cloud Computing Architecture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Cloud Computing Architecture &amp; Reference Architectures -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13" y="1027906"/>
            <a:ext cx="9516633" cy="53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06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434" y="1361873"/>
            <a:ext cx="4252143" cy="43513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8003" y="228938"/>
            <a:ext cx="10515600" cy="1132935"/>
          </a:xfrm>
        </p:spPr>
        <p:txBody>
          <a:bodyPr/>
          <a:lstStyle/>
          <a:p>
            <a:r>
              <a:rPr lang="en-US" dirty="0" smtClean="0"/>
              <a:t>Container </a:t>
            </a:r>
            <a:r>
              <a:rPr lang="en-US" dirty="0"/>
              <a:t>Orchestration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008" y="1361873"/>
            <a:ext cx="6978407" cy="46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9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Kubernetes and Docker </a:t>
            </a:r>
            <a:r>
              <a:rPr lang="en-US" dirty="0" smtClean="0"/>
              <a:t>container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with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OpenTofu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24292" y="1311056"/>
            <a:ext cx="542344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Microservices</a:t>
            </a:r>
            <a:r>
              <a:rPr lang="en-US" sz="2400" b="1" dirty="0"/>
              <a:t>, Docker and </a:t>
            </a:r>
            <a:r>
              <a:rPr lang="en-US" sz="2400" b="1" dirty="0" smtClean="0"/>
              <a:t>Kubernetes</a:t>
            </a:r>
          </a:p>
          <a:p>
            <a:pPr algn="just"/>
            <a:r>
              <a:rPr lang="en-US" dirty="0"/>
              <a:t>Kubernetes uses Docker to run images and manage containers. Nevertheless, Kubernetes can use other engines, for example, </a:t>
            </a:r>
            <a:r>
              <a:rPr lang="en-US" dirty="0" err="1"/>
              <a:t>rkt</a:t>
            </a:r>
            <a:r>
              <a:rPr lang="en-US" dirty="0"/>
              <a:t> from the CoreOS. In general, Kubernetes is an easier-to-configure, more mature and functionally rich analog to the Docker Swarm. Docker, and other container systems, have made it easier to deploy </a:t>
            </a:r>
            <a:r>
              <a:rPr lang="en-US" dirty="0" err="1"/>
              <a:t>microservices</a:t>
            </a:r>
            <a:r>
              <a:rPr lang="en-US" dirty="0"/>
              <a:t> systems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57" y="4247308"/>
            <a:ext cx="3773782" cy="23769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7597" y="3530222"/>
            <a:ext cx="3487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Kubernetes </a:t>
            </a:r>
            <a:r>
              <a:rPr lang="en-US" dirty="0" err="1"/>
              <a:t>Containerd</a:t>
            </a:r>
            <a:r>
              <a:rPr lang="en-US" dirty="0"/>
              <a:t> Integration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84" y="1736171"/>
            <a:ext cx="5465416" cy="50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Cluster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9728" y="1123950"/>
            <a:ext cx="733321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487" y="5325103"/>
            <a:ext cx="2219325" cy="115428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986337" y="1690688"/>
            <a:ext cx="1719263" cy="8620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Load Balancer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244376"/>
            <a:ext cx="3619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Concepts:</a:t>
            </a:r>
            <a:endParaRPr lang="en-US" dirty="0"/>
          </a:p>
          <a:p>
            <a:pPr lvl="1"/>
            <a:r>
              <a:rPr lang="en-US" dirty="0"/>
              <a:t>Service</a:t>
            </a:r>
          </a:p>
          <a:p>
            <a:pPr lvl="1"/>
            <a:r>
              <a:rPr lang="en-US" dirty="0" err="1"/>
              <a:t>ClusterIP</a:t>
            </a:r>
            <a:endParaRPr lang="en-US" dirty="0"/>
          </a:p>
          <a:p>
            <a:pPr lvl="1"/>
            <a:r>
              <a:rPr lang="en-US" dirty="0" err="1"/>
              <a:t>NodePort</a:t>
            </a:r>
            <a:endParaRPr lang="en-US" dirty="0"/>
          </a:p>
          <a:p>
            <a:pPr lvl="1"/>
            <a:r>
              <a:rPr lang="en-US" dirty="0" err="1"/>
              <a:t>LoadBalancer</a:t>
            </a:r>
            <a:endParaRPr lang="en-US" dirty="0"/>
          </a:p>
          <a:p>
            <a:pPr lvl="1"/>
            <a:r>
              <a:rPr lang="en-US" dirty="0" err="1"/>
              <a:t>ExternalName</a:t>
            </a:r>
            <a:endParaRPr lang="en-US" dirty="0"/>
          </a:p>
          <a:p>
            <a:pPr lvl="1"/>
            <a:r>
              <a:rPr lang="en-US" dirty="0"/>
              <a:t>Ports</a:t>
            </a:r>
          </a:p>
          <a:p>
            <a:pPr lvl="1"/>
            <a:r>
              <a:rPr lang="en-US" dirty="0"/>
              <a:t>Service, Load Balancer, Ingress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662" y="3875801"/>
            <a:ext cx="2343150" cy="117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2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336" y="2304266"/>
            <a:ext cx="10515600" cy="3060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solidFill>
                  <a:srgbClr val="0070C0"/>
                </a:solidFill>
              </a:rPr>
              <a:t>How to Limit CPU and Memory </a:t>
            </a:r>
            <a:r>
              <a:rPr lang="en-US" sz="5300" b="1" dirty="0" smtClean="0">
                <a:solidFill>
                  <a:srgbClr val="0070C0"/>
                </a:solidFill>
              </a:rPr>
              <a:t/>
            </a:r>
            <a:br>
              <a:rPr lang="en-US" sz="5300" b="1" dirty="0" smtClean="0">
                <a:solidFill>
                  <a:srgbClr val="0070C0"/>
                </a:solidFill>
              </a:rPr>
            </a:br>
            <a:r>
              <a:rPr lang="en-US" sz="2700" b="1" dirty="0" smtClean="0">
                <a:solidFill>
                  <a:srgbClr val="0070C0"/>
                </a:solidFill>
              </a:rPr>
              <a:t>Usage </a:t>
            </a:r>
            <a:r>
              <a:rPr lang="en-US" sz="2700" b="1" dirty="0">
                <a:solidFill>
                  <a:srgbClr val="0070C0"/>
                </a:solidFill>
              </a:rPr>
              <a:t>in Docker Containers</a:t>
            </a:r>
            <a:r>
              <a:rPr lang="en-US" sz="5300" b="1" dirty="0">
                <a:solidFill>
                  <a:srgbClr val="0070C0"/>
                </a:solidFill>
              </a:rPr>
              <a:t/>
            </a:r>
            <a:br>
              <a:rPr lang="en-US" sz="5300" b="1" dirty="0">
                <a:solidFill>
                  <a:srgbClr val="0070C0"/>
                </a:solidFill>
              </a:rPr>
            </a:br>
            <a:r>
              <a:rPr lang="en-US" sz="1600" dirty="0"/>
              <a:t>Efficient strategies to manage CPU and memory usage in Docker containers for optimal performance and stability</a:t>
            </a:r>
            <a:r>
              <a:rPr lang="en-US" sz="1600" dirty="0" smtClean="0"/>
              <a:t>.</a:t>
            </a:r>
            <a:br>
              <a:rPr lang="en-US" sz="1600" dirty="0" smtClean="0"/>
            </a:br>
            <a:r>
              <a:rPr lang="en-US" dirty="0" smtClean="0">
                <a:solidFill>
                  <a:srgbClr val="FF0000"/>
                </a:solidFill>
              </a:rPr>
              <a:t>create memory, </a:t>
            </a:r>
            <a:r>
              <a:rPr lang="en-US" dirty="0" err="1" smtClean="0">
                <a:solidFill>
                  <a:srgbClr val="FF0000"/>
                </a:solidFill>
              </a:rPr>
              <a:t>vcpu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2925" y="3481729"/>
            <a:ext cx="9015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42424"/>
                </a:solidFill>
                <a:latin typeface="source-code-pro"/>
              </a:rPr>
              <a:t>docker</a:t>
            </a:r>
            <a:r>
              <a:rPr lang="en-US" dirty="0">
                <a:solidFill>
                  <a:srgbClr val="242424"/>
                </a:solidFill>
                <a:latin typeface="source-code-pro"/>
              </a:rPr>
              <a:t> run --memory="512m" --memory-swap="1g" </a:t>
            </a:r>
            <a:r>
              <a:rPr lang="en-US" dirty="0" err="1">
                <a:solidFill>
                  <a:srgbClr val="242424"/>
                </a:solidFill>
                <a:latin typeface="source-code-pro"/>
              </a:rPr>
              <a:t>your_image_name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65683" y="4380544"/>
            <a:ext cx="356775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services:</a:t>
            </a:r>
          </a:p>
          <a:p>
            <a:r>
              <a:rPr lang="en-US" dirty="0"/>
              <a:t>  </a:t>
            </a:r>
            <a:r>
              <a:rPr lang="en-US" dirty="0" err="1"/>
              <a:t>your_service_name</a:t>
            </a:r>
            <a:r>
              <a:rPr lang="en-US" dirty="0"/>
              <a:t>:</a:t>
            </a:r>
          </a:p>
          <a:p>
            <a:r>
              <a:rPr lang="en-US" dirty="0"/>
              <a:t>    image: </a:t>
            </a:r>
            <a:r>
              <a:rPr lang="en-US" dirty="0" err="1"/>
              <a:t>your_image_name</a:t>
            </a:r>
            <a:endParaRPr lang="en-US" dirty="0"/>
          </a:p>
          <a:p>
            <a:r>
              <a:rPr lang="en-US" dirty="0"/>
              <a:t>    deploy:</a:t>
            </a:r>
          </a:p>
          <a:p>
            <a:r>
              <a:rPr lang="en-US" dirty="0"/>
              <a:t>      resources:</a:t>
            </a:r>
          </a:p>
          <a:p>
            <a:r>
              <a:rPr lang="en-US" dirty="0"/>
              <a:t>        limits:</a:t>
            </a:r>
          </a:p>
          <a:p>
            <a:r>
              <a:rPr lang="en-US" dirty="0"/>
              <a:t>          memory: 512M</a:t>
            </a:r>
          </a:p>
        </p:txBody>
      </p:sp>
      <p:sp>
        <p:nvSpPr>
          <p:cNvPr id="8" name="Rectangle 7"/>
          <p:cNvSpPr/>
          <p:nvPr/>
        </p:nvSpPr>
        <p:spPr>
          <a:xfrm>
            <a:off x="352925" y="3811595"/>
            <a:ext cx="5380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run --</a:t>
            </a:r>
            <a:r>
              <a:rPr lang="en-US" dirty="0" err="1"/>
              <a:t>cgroup</a:t>
            </a:r>
            <a:r>
              <a:rPr lang="en-US" dirty="0"/>
              <a:t>-parent=/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your_image_name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4485" y="116124"/>
            <a:ext cx="22012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2">
                    <a:lumMod val="90000"/>
                  </a:schemeClr>
                </a:solidFill>
              </a:rPr>
              <a:t>create memory, </a:t>
            </a:r>
            <a:r>
              <a:rPr lang="en-US" sz="1000" dirty="0" err="1">
                <a:solidFill>
                  <a:schemeClr val="bg2">
                    <a:lumMod val="90000"/>
                  </a:schemeClr>
                </a:solidFill>
              </a:rPr>
              <a:t>vcpu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</a:rPr>
              <a:t>, floating, storage</a:t>
            </a:r>
          </a:p>
        </p:txBody>
      </p:sp>
    </p:spTree>
    <p:extLst>
      <p:ext uri="{BB962C8B-B14F-4D97-AF65-F5344CB8AC3E}">
        <p14:creationId xmlns:p14="http://schemas.microsoft.com/office/powerpoint/2010/main" val="43895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729" y="3851189"/>
            <a:ext cx="2034099" cy="4246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272" y="591641"/>
            <a:ext cx="10515600" cy="6932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Networking: </a:t>
            </a:r>
            <a:r>
              <a:rPr lang="en-US" sz="2200" dirty="0" smtClean="0"/>
              <a:t> Auto </a:t>
            </a:r>
            <a:r>
              <a:rPr lang="en-US" sz="2200" dirty="0"/>
              <a:t>Scaling &amp; Load </a:t>
            </a:r>
            <a:r>
              <a:rPr lang="en-US" sz="2200" dirty="0" smtClean="0"/>
              <a:t>Balancer on AWS  VPC </a:t>
            </a:r>
            <a:endParaRPr lang="en-US" sz="2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476678"/>
            <a:ext cx="6195502" cy="53813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97828" y="1690688"/>
            <a:ext cx="35992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AWS VPC</a:t>
            </a:r>
          </a:p>
          <a:p>
            <a:r>
              <a:rPr lang="en-US" dirty="0"/>
              <a:t>-Public Subnets</a:t>
            </a:r>
          </a:p>
          <a:p>
            <a:r>
              <a:rPr lang="en-US" dirty="0"/>
              <a:t>-Internet Gateway</a:t>
            </a:r>
          </a:p>
          <a:p>
            <a:r>
              <a:rPr lang="en-US" dirty="0"/>
              <a:t>-Route Table</a:t>
            </a:r>
          </a:p>
          <a:p>
            <a:endParaRPr lang="en-US" dirty="0"/>
          </a:p>
          <a:p>
            <a:r>
              <a:rPr lang="en-US" dirty="0"/>
              <a:t>AWS EC2</a:t>
            </a:r>
          </a:p>
          <a:p>
            <a:r>
              <a:rPr lang="en-US" dirty="0"/>
              <a:t>-</a:t>
            </a:r>
            <a:r>
              <a:rPr lang="en-US" dirty="0" err="1"/>
              <a:t>Autoscaling</a:t>
            </a:r>
            <a:r>
              <a:rPr lang="en-US" dirty="0"/>
              <a:t> Group</a:t>
            </a:r>
          </a:p>
          <a:p>
            <a:r>
              <a:rPr lang="en-US" dirty="0"/>
              <a:t>-Load Balancer</a:t>
            </a:r>
          </a:p>
          <a:p>
            <a:r>
              <a:rPr lang="en-US" dirty="0"/>
              <a:t>-Target Group</a:t>
            </a:r>
          </a:p>
          <a:p>
            <a:r>
              <a:rPr lang="en-US" dirty="0"/>
              <a:t>-Launch Template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502" y="1476678"/>
            <a:ext cx="3862898" cy="2450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503" y="3927474"/>
            <a:ext cx="2034098" cy="2298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305425"/>
            <a:ext cx="6096000" cy="1552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60" y="1429964"/>
            <a:ext cx="4708187" cy="46517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18102" y="-40658"/>
            <a:ext cx="69402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How to </a:t>
            </a:r>
            <a:r>
              <a:rPr lang="en-US" sz="4800" b="1" dirty="0" smtClean="0">
                <a:solidFill>
                  <a:srgbClr val="0070C0"/>
                </a:solidFill>
              </a:rPr>
              <a:t>configure Network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986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59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0070C0"/>
                </a:solidFill>
              </a:rPr>
              <a:t>The End</a:t>
            </a:r>
            <a:endParaRPr lang="en-US" sz="8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49429"/>
            <a:ext cx="10515600" cy="22275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Thx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8625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Kubernetes Cluster Deployments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7716" y="1825625"/>
            <a:ext cx="63165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0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miro.medium.com/v2/resize:fit:1000/1*aB5nJCbhCGNzSLhIkmyKew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794" y="1825625"/>
            <a:ext cx="70524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v2/resize:fit:1000/1*ETnmI0dAv0jRVg5EGkXl4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53206"/>
            <a:ext cx="9525000" cy="749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0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323" y="31823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</a:t>
            </a:r>
            <a:r>
              <a:rPr lang="en-US" dirty="0" err="1"/>
              <a:t>docker</a:t>
            </a:r>
            <a:r>
              <a:rPr lang="en-US" dirty="0"/>
              <a:t> container </a:t>
            </a:r>
            <a:r>
              <a:rPr lang="en-US" dirty="0" smtClean="0"/>
              <a:t>implementation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7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1. Introduction to Cloud Computing</a:t>
            </a:r>
          </a:p>
          <a:p>
            <a:r>
              <a:rPr lang="en-US" dirty="0"/>
              <a:t>2. Cloud Computing Architecture</a:t>
            </a:r>
          </a:p>
          <a:p>
            <a:r>
              <a:rPr lang="en-US" dirty="0"/>
              <a:t>3. Cloud Service Models</a:t>
            </a:r>
          </a:p>
          <a:p>
            <a:r>
              <a:rPr lang="en-US" dirty="0"/>
              <a:t>4. Cloud Computing Platform/Provider</a:t>
            </a:r>
          </a:p>
          <a:p>
            <a:r>
              <a:rPr lang="en-US" dirty="0"/>
              <a:t>5. Infrastructure as a Code</a:t>
            </a:r>
          </a:p>
          <a:p>
            <a:r>
              <a:rPr lang="en-US" dirty="0"/>
              <a:t>6. Containers</a:t>
            </a:r>
          </a:p>
          <a:p>
            <a:r>
              <a:rPr lang="en-US" dirty="0"/>
              <a:t>7. Orchestration Containers</a:t>
            </a:r>
          </a:p>
          <a:p>
            <a:r>
              <a:rPr lang="en-US" dirty="0"/>
              <a:t>8. Cloud Provisioning</a:t>
            </a:r>
          </a:p>
          <a:p>
            <a:r>
              <a:rPr lang="en-US" dirty="0"/>
              <a:t>9. Cloud Provisioning </a:t>
            </a:r>
            <a:r>
              <a:rPr lang="en-US" dirty="0" err="1"/>
              <a:t>Optimation</a:t>
            </a:r>
            <a:endParaRPr lang="en-US" dirty="0"/>
          </a:p>
          <a:p>
            <a:r>
              <a:rPr lang="en-US" dirty="0"/>
              <a:t>10. Containers </a:t>
            </a:r>
            <a:r>
              <a:rPr lang="en-US" dirty="0" err="1"/>
              <a:t>Optimation</a:t>
            </a:r>
            <a:endParaRPr lang="en-US" dirty="0"/>
          </a:p>
          <a:p>
            <a:r>
              <a:rPr lang="en-US" dirty="0"/>
              <a:t>11. Monitoring and Managing Cloud Resource</a:t>
            </a:r>
          </a:p>
          <a:p>
            <a:r>
              <a:rPr lang="en-US" dirty="0"/>
              <a:t>12. </a:t>
            </a:r>
            <a:r>
              <a:rPr lang="en-US" dirty="0" err="1"/>
              <a:t>Serverless</a:t>
            </a:r>
            <a:r>
              <a:rPr lang="en-US" dirty="0"/>
              <a:t> Computing</a:t>
            </a:r>
          </a:p>
        </p:txBody>
      </p:sp>
    </p:spTree>
    <p:extLst>
      <p:ext uri="{BB962C8B-B14F-4D97-AF65-F5344CB8AC3E}">
        <p14:creationId xmlns:p14="http://schemas.microsoft.com/office/powerpoint/2010/main" val="375809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Deployment Models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4527" y="1690688"/>
            <a:ext cx="78222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Management and Kubernetes </a:t>
            </a:r>
            <a:r>
              <a:rPr lang="en-US" dirty="0" smtClean="0"/>
              <a:t>Orchestration</a:t>
            </a:r>
            <a:br>
              <a:rPr lang="en-US" dirty="0" smtClean="0"/>
            </a:br>
            <a:r>
              <a:rPr lang="en-US" b="1" dirty="0"/>
              <a:t>Kubernetes Orchestration </a:t>
            </a:r>
            <a:r>
              <a:rPr lang="en-US" b="1" dirty="0" err="1"/>
              <a:t>docker</a:t>
            </a:r>
            <a:r>
              <a:rPr lang="en-US" b="1" dirty="0"/>
              <a:t> container </a:t>
            </a:r>
            <a:r>
              <a:rPr lang="en-US" b="1" dirty="0" smtClean="0"/>
              <a:t>implementation</a:t>
            </a:r>
            <a:br>
              <a:rPr lang="en-US" b="1" dirty="0" smtClean="0"/>
            </a:br>
            <a:r>
              <a:rPr lang="en-US" dirty="0"/>
              <a:t>Docker Container, Orchestration </a:t>
            </a:r>
            <a:r>
              <a:rPr lang="en-US" dirty="0" err="1"/>
              <a:t>kubernetes</a:t>
            </a:r>
            <a:r>
              <a:rPr lang="en-US" dirty="0"/>
              <a:t> and  </a:t>
            </a:r>
            <a:r>
              <a:rPr lang="en-US" dirty="0" err="1"/>
              <a:t>IaC</a:t>
            </a:r>
            <a:r>
              <a:rPr lang="en-US" dirty="0"/>
              <a:t> open tofu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92" y="3031855"/>
            <a:ext cx="10515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Tofu, </a:t>
            </a:r>
            <a:r>
              <a:rPr lang="en-US" dirty="0" err="1" smtClean="0"/>
              <a:t>KuberNetes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500" y="1875193"/>
            <a:ext cx="65722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3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 smtClean="0">
                <a:solidFill>
                  <a:srgbClr val="0070C0"/>
                </a:solidFill>
              </a:rPr>
              <a:t>O</a:t>
            </a:r>
            <a:r>
              <a:rPr lang="en-US" sz="8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pen</a:t>
            </a:r>
            <a:r>
              <a:rPr lang="en-US" sz="8000" dirty="0" smtClean="0">
                <a:solidFill>
                  <a:srgbClr val="FF0000"/>
                </a:solidFill>
              </a:rPr>
              <a:t> </a:t>
            </a:r>
            <a:r>
              <a:rPr lang="en-US" sz="8000" dirty="0" err="1" smtClean="0">
                <a:solidFill>
                  <a:srgbClr val="FF0000"/>
                </a:solidFill>
              </a:rPr>
              <a:t>T</a:t>
            </a:r>
            <a:r>
              <a:rPr lang="en-US" sz="8000" dirty="0" err="1" smtClean="0">
                <a:solidFill>
                  <a:srgbClr val="00B0F0"/>
                </a:solidFill>
              </a:rPr>
              <a:t>of</a:t>
            </a:r>
            <a:r>
              <a:rPr lang="en-US" sz="8000" dirty="0" err="1" smtClean="0">
                <a:solidFill>
                  <a:srgbClr val="0070C0"/>
                </a:solidFill>
              </a:rPr>
              <a:t>U</a:t>
            </a:r>
            <a:r>
              <a:rPr lang="en-US" sz="8000" dirty="0" smtClean="0">
                <a:solidFill>
                  <a:srgbClr val="FF0000"/>
                </a:solidFill>
              </a:rPr>
              <a:t> </a:t>
            </a:r>
            <a:r>
              <a:rPr lang="en-US" sz="8000" dirty="0" err="1" smtClean="0">
                <a:solidFill>
                  <a:srgbClr val="FF0000"/>
                </a:solidFill>
              </a:rPr>
              <a:t>I</a:t>
            </a:r>
            <a:r>
              <a:rPr lang="en-US" sz="8000" dirty="0" err="1" smtClean="0">
                <a:solidFill>
                  <a:schemeClr val="accent1"/>
                </a:solidFill>
              </a:rPr>
              <a:t>a</a:t>
            </a:r>
            <a:r>
              <a:rPr lang="en-US" sz="8000" dirty="0" err="1" smtClean="0">
                <a:solidFill>
                  <a:srgbClr val="1A9626"/>
                </a:solidFill>
              </a:rPr>
              <a:t>C</a:t>
            </a:r>
            <a:r>
              <a:rPr lang="en-US" sz="8000" dirty="0" smtClean="0">
                <a:solidFill>
                  <a:srgbClr val="1A9626"/>
                </a:solidFill>
              </a:rPr>
              <a:t/>
            </a:r>
            <a:br>
              <a:rPr lang="en-US" sz="8000" dirty="0" smtClean="0">
                <a:solidFill>
                  <a:srgbClr val="1A9626"/>
                </a:solidFill>
              </a:rPr>
            </a:br>
            <a:r>
              <a:rPr lang="en-US" dirty="0" smtClean="0">
                <a:solidFill>
                  <a:srgbClr val="1A9626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</a:t>
            </a:r>
            <a:r>
              <a:rPr lang="en-US" dirty="0" err="1">
                <a:solidFill>
                  <a:srgbClr val="00B0F0"/>
                </a:solidFill>
              </a:rPr>
              <a:t>of</a:t>
            </a:r>
            <a:r>
              <a:rPr lang="en-US" dirty="0" err="1">
                <a:solidFill>
                  <a:srgbClr val="0070C0"/>
                </a:solidFill>
              </a:rPr>
              <a:t>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-</a:t>
            </a:r>
            <a:r>
              <a:rPr lang="en-US" dirty="0" err="1" smtClean="0">
                <a:solidFill>
                  <a:srgbClr val="FF0000"/>
                </a:solidFill>
              </a:rPr>
              <a:t>I</a:t>
            </a:r>
            <a:r>
              <a:rPr lang="en-US" dirty="0" err="1" smtClean="0">
                <a:solidFill>
                  <a:schemeClr val="accent1"/>
                </a:solidFill>
              </a:rPr>
              <a:t>a</a:t>
            </a:r>
            <a:r>
              <a:rPr lang="en-US" dirty="0" err="1" smtClean="0">
                <a:solidFill>
                  <a:srgbClr val="1A9626"/>
                </a:solidFill>
              </a:rPr>
              <a:t>C</a:t>
            </a:r>
            <a:r>
              <a:rPr lang="en-US" dirty="0" smtClean="0">
                <a:solidFill>
                  <a:srgbClr val="1A9626"/>
                </a:solidFill>
              </a:rPr>
              <a:t> </a:t>
            </a:r>
            <a:r>
              <a:rPr lang="en-US" dirty="0" smtClean="0"/>
              <a:t>- Infrastructure </a:t>
            </a:r>
            <a:r>
              <a:rPr lang="en-US" dirty="0"/>
              <a:t>as a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sebagai</a:t>
            </a:r>
            <a:r>
              <a:rPr lang="en-US" dirty="0"/>
              <a:t> Container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Kubernetes </a:t>
            </a:r>
            <a:r>
              <a:rPr lang="en-US" dirty="0" err="1"/>
              <a:t>sebagai</a:t>
            </a:r>
            <a:r>
              <a:rPr lang="en-US" dirty="0"/>
              <a:t> Orchestration, </a:t>
            </a:r>
            <a:endParaRPr lang="en-US" dirty="0" smtClean="0"/>
          </a:p>
          <a:p>
            <a:r>
              <a:rPr lang="en-US" dirty="0" err="1" smtClean="0"/>
              <a:t>openTofu</a:t>
            </a:r>
            <a:r>
              <a:rPr lang="en-US" dirty="0" smtClean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IaC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Docker </a:t>
            </a:r>
            <a:r>
              <a:rPr lang="en-US" dirty="0"/>
              <a:t>Container</a:t>
            </a:r>
            <a:r>
              <a:rPr lang="en-US" dirty="0" smtClean="0"/>
              <a:t>, orchestration </a:t>
            </a:r>
            <a:r>
              <a:rPr lang="en-US" dirty="0" err="1" smtClean="0"/>
              <a:t>kubernetes</a:t>
            </a:r>
            <a:r>
              <a:rPr lang="en-US" dirty="0" smtClean="0"/>
              <a:t> and  </a:t>
            </a:r>
            <a:r>
              <a:rPr lang="en-US" dirty="0" err="1" smtClean="0"/>
              <a:t>IaC</a:t>
            </a:r>
            <a:r>
              <a:rPr lang="en-US" dirty="0" smtClean="0"/>
              <a:t> open tofu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2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 err="1"/>
              <a:t>Minikube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OpenTofu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 err="1"/>
              <a:t>Minikube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OpenTofu</a:t>
            </a:r>
            <a:endParaRPr lang="en-US" dirty="0" smtClean="0"/>
          </a:p>
          <a:p>
            <a:endParaRPr lang="en-US" dirty="0"/>
          </a:p>
          <a:p>
            <a:r>
              <a:rPr lang="en-US" dirty="0" err="1"/>
              <a:t>Minikube</a:t>
            </a:r>
            <a:r>
              <a:rPr lang="en-US" dirty="0"/>
              <a:t> vs Kubernetes distro</a:t>
            </a:r>
          </a:p>
        </p:txBody>
      </p:sp>
    </p:spTree>
    <p:extLst>
      <p:ext uri="{BB962C8B-B14F-4D97-AF65-F5344CB8AC3E}">
        <p14:creationId xmlns:p14="http://schemas.microsoft.com/office/powerpoint/2010/main" val="169666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Minikube</a:t>
            </a:r>
            <a:r>
              <a:rPr lang="en-US" dirty="0"/>
              <a:t> Deployment and Automation </a:t>
            </a:r>
            <a:r>
              <a:rPr lang="en-US" dirty="0" err="1"/>
              <a:t>OpenTofu</a:t>
            </a:r>
            <a:r>
              <a:rPr lang="en-US" dirty="0"/>
              <a:t>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Minikube</a:t>
            </a:r>
            <a:r>
              <a:rPr lang="en-US" dirty="0"/>
              <a:t> Deployment and Automation </a:t>
            </a:r>
            <a:r>
              <a:rPr lang="en-US" dirty="0" err="1"/>
              <a:t>OpenTofu</a:t>
            </a:r>
            <a:r>
              <a:rPr lang="en-US" dirty="0"/>
              <a:t> </a:t>
            </a:r>
            <a:r>
              <a:rPr lang="en-US" dirty="0" smtClean="0"/>
              <a:t>Deployment</a:t>
            </a:r>
          </a:p>
          <a:p>
            <a:r>
              <a:rPr lang="en-US" dirty="0" smtClean="0"/>
              <a:t>Enhancing </a:t>
            </a:r>
            <a:r>
              <a:rPr lang="en-US" dirty="0"/>
              <a:t>Nginx, </a:t>
            </a:r>
            <a:r>
              <a:rPr lang="en-US" dirty="0" err="1"/>
              <a:t>Wordpress</a:t>
            </a:r>
            <a:r>
              <a:rPr lang="en-US" dirty="0"/>
              <a:t>, and </a:t>
            </a:r>
            <a:r>
              <a:rPr lang="en-US" dirty="0" err="1"/>
              <a:t>MariaDB</a:t>
            </a:r>
            <a:r>
              <a:rPr lang="en-US" dirty="0"/>
              <a:t> with </a:t>
            </a:r>
            <a:r>
              <a:rPr lang="en-US" dirty="0" err="1"/>
              <a:t>ConfigMaps</a:t>
            </a:r>
            <a:r>
              <a:rPr lang="en-US" dirty="0"/>
              <a:t>, Secrets, and RBAC using </a:t>
            </a:r>
            <a:r>
              <a:rPr lang="en-US" dirty="0" err="1" smtClean="0"/>
              <a:t>OpenTofu</a:t>
            </a:r>
            <a:endParaRPr lang="en-US" dirty="0" smtClean="0"/>
          </a:p>
          <a:p>
            <a:r>
              <a:rPr lang="en-US" dirty="0"/>
              <a:t>Rolling Updates and Rollbacks using </a:t>
            </a:r>
            <a:r>
              <a:rPr lang="en-US" dirty="0" err="1"/>
              <a:t>OpenTofu</a:t>
            </a:r>
            <a:r>
              <a:rPr lang="en-US" dirty="0"/>
              <a:t> for Kubernetes Deployments </a:t>
            </a:r>
            <a:endParaRPr lang="en-US" dirty="0" smtClean="0"/>
          </a:p>
          <a:p>
            <a:r>
              <a:rPr lang="en-US" dirty="0"/>
              <a:t>Rolling Updates and Rollbacks using </a:t>
            </a:r>
            <a:r>
              <a:rPr lang="en-US" dirty="0" err="1"/>
              <a:t>OpenTofu</a:t>
            </a:r>
            <a:r>
              <a:rPr lang="en-US" dirty="0"/>
              <a:t> for Kubernetes Deployments</a:t>
            </a:r>
          </a:p>
        </p:txBody>
      </p:sp>
    </p:spTree>
    <p:extLst>
      <p:ext uri="{BB962C8B-B14F-4D97-AF65-F5344CB8AC3E}">
        <p14:creationId xmlns:p14="http://schemas.microsoft.com/office/powerpoint/2010/main" val="251435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735" y="0"/>
            <a:ext cx="10515600" cy="1325563"/>
          </a:xfrm>
        </p:spPr>
        <p:txBody>
          <a:bodyPr/>
          <a:lstStyle/>
          <a:p>
            <a:r>
              <a:rPr lang="en-US" dirty="0"/>
              <a:t>lab cloud infrastructure (compute, network, storages, neutron </a:t>
            </a:r>
            <a:r>
              <a:rPr lang="en-US" dirty="0" err="1"/>
              <a:t>swift,Heat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2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78215" y="2744910"/>
            <a:ext cx="3364524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OpenStack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95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1717" y="4307839"/>
            <a:ext cx="2918004" cy="1927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334" y="3140446"/>
            <a:ext cx="6608985" cy="3717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" y="0"/>
            <a:ext cx="6076950" cy="456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070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709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OpenStack Architecture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674" y="1619318"/>
            <a:ext cx="6316049" cy="31107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992222"/>
            <a:ext cx="10515600" cy="627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OpenStack Cloud Architecture- Conceptual and Logical 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723" y="1835471"/>
            <a:ext cx="5000625" cy="2678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19318"/>
            <a:ext cx="5890448" cy="33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735" y="0"/>
            <a:ext cx="10515600" cy="1325563"/>
          </a:xfrm>
        </p:spPr>
        <p:txBody>
          <a:bodyPr/>
          <a:lstStyle/>
          <a:p>
            <a:r>
              <a:rPr lang="en-US" dirty="0" smtClean="0"/>
              <a:t>Cloud </a:t>
            </a:r>
            <a:r>
              <a:rPr lang="en-US" dirty="0"/>
              <a:t>infrastructure (compute, network, storages, neutron </a:t>
            </a:r>
            <a:r>
              <a:rPr lang="en-US" dirty="0" err="1"/>
              <a:t>swift,Heat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272" y="1252188"/>
            <a:ext cx="10515600" cy="4351338"/>
          </a:xfrm>
        </p:spPr>
        <p:txBody>
          <a:bodyPr>
            <a:normAutofit/>
          </a:bodyPr>
          <a:lstStyle/>
          <a:p>
            <a:r>
              <a:rPr lang="en-US" sz="1100" dirty="0"/>
              <a:t>Compute (Nova) · Storage (Cinder, Swift, Manila) · Networking (Neutron) · Identity </a:t>
            </a:r>
            <a:r>
              <a:rPr lang="en-US" sz="1100" dirty="0" smtClean="0"/>
              <a:t>Management (Keystone)</a:t>
            </a:r>
            <a:endParaRPr lang="en-US" sz="11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73866"/>
              </p:ext>
            </p:extLst>
          </p:nvPr>
        </p:nvGraphicFramePr>
        <p:xfrm>
          <a:off x="512735" y="1938790"/>
          <a:ext cx="4746914" cy="4351341"/>
        </p:xfrm>
        <a:graphic>
          <a:graphicData uri="http://schemas.openxmlformats.org/drawingml/2006/table">
            <a:tbl>
              <a:tblPr/>
              <a:tblGrid>
                <a:gridCol w="901914">
                  <a:extLst>
                    <a:ext uri="{9D8B030D-6E8A-4147-A177-3AD203B41FA5}">
                      <a16:colId xmlns:a16="http://schemas.microsoft.com/office/drawing/2014/main" val="449414700"/>
                    </a:ext>
                  </a:extLst>
                </a:gridCol>
                <a:gridCol w="664568">
                  <a:extLst>
                    <a:ext uri="{9D8B030D-6E8A-4147-A177-3AD203B41FA5}">
                      <a16:colId xmlns:a16="http://schemas.microsoft.com/office/drawing/2014/main" val="387263818"/>
                    </a:ext>
                  </a:extLst>
                </a:gridCol>
                <a:gridCol w="3180432">
                  <a:extLst>
                    <a:ext uri="{9D8B030D-6E8A-4147-A177-3AD203B41FA5}">
                      <a16:colId xmlns:a16="http://schemas.microsoft.com/office/drawing/2014/main" val="4065735071"/>
                    </a:ext>
                  </a:extLst>
                </a:gridCol>
              </a:tblGrid>
              <a:tr h="165110">
                <a:tc gridSpan="3">
                  <a:txBody>
                    <a:bodyPr/>
                    <a:lstStyle/>
                    <a:p>
                      <a:r>
                        <a:rPr lang="en-US" sz="800"/>
                        <a:t>OpenStack services</a:t>
                      </a:r>
                    </a:p>
                  </a:txBody>
                  <a:tcPr marL="41278" marR="41278" marT="20639" marB="20639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72104"/>
                  </a:ext>
                </a:extLst>
              </a:tr>
              <a:tr h="141032"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Service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Project name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>
                          <a:effectLst/>
                        </a:rPr>
                        <a:t>Description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17379"/>
                  </a:ext>
                </a:extLst>
              </a:tr>
              <a:tr h="388697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3"/>
                        </a:rPr>
                        <a:t>Dashboard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4"/>
                        </a:rPr>
                        <a:t>Horizon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Provides a web-based self-service portal to interact with underlying OpenStack services, such as launching an instance, assigning IP addresses and configuring access controls.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08366"/>
                  </a:ext>
                </a:extLst>
              </a:tr>
              <a:tr h="388697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5"/>
                        </a:rPr>
                        <a:t>Compute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6"/>
                        </a:rPr>
                        <a:t>Nova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Manages the lifecycle of compute instances in an OpenStack environment. Responsibilities include spawning, scheduling and decommissioning of virtual machines on demand.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257673"/>
                  </a:ext>
                </a:extLst>
              </a:tr>
              <a:tr h="512529">
                <a:tc>
                  <a:txBody>
                    <a:bodyPr/>
                    <a:lstStyle/>
                    <a:p>
                      <a:r>
                        <a:rPr lang="en-US" sz="800" u="sng" dirty="0">
                          <a:solidFill>
                            <a:srgbClr val="30739C"/>
                          </a:solidFill>
                          <a:effectLst/>
                          <a:hlinkClick r:id="rId7"/>
                        </a:rPr>
                        <a:t>Networking</a:t>
                      </a:r>
                      <a:endParaRPr lang="en-US" sz="800" dirty="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8"/>
                        </a:rPr>
                        <a:t>Neutron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Enables Network-Connectivity-as-a-Service for other OpenStack services, such as OpenStack Compute. Provides an API for users to define networks and the attachments into them. Has a pluggable architecture that supports many popular networking vendors and technologies.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183248"/>
                  </a:ext>
                </a:extLst>
              </a:tr>
              <a:tr h="141032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>
                          <a:effectLst/>
                        </a:rPr>
                        <a:t>Storage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4171"/>
                  </a:ext>
                </a:extLst>
              </a:tr>
              <a:tr h="636362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9"/>
                        </a:rPr>
                        <a:t>Object Storage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0"/>
                        </a:rPr>
                        <a:t>Swift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Stores and retrieves arbitrary unstructured data objects via a </a:t>
                      </a:r>
                      <a:r>
                        <a:rPr lang="en-US" sz="800" i="1" u="sng">
                          <a:solidFill>
                            <a:srgbClr val="30739C"/>
                          </a:solidFill>
                          <a:effectLst/>
                          <a:hlinkClick r:id="rId11"/>
                        </a:rPr>
                        <a:t>RESTful</a:t>
                      </a:r>
                      <a:r>
                        <a:rPr lang="en-US" sz="800">
                          <a:effectLst/>
                        </a:rPr>
                        <a:t>, HTTP based API. It is highly fault tolerant with its data replication and scale-out architecture. Its implementation is not like a file server with mountable directories. In this case, it writes objects and files to multiple drives, ensuring the data is replicated across a server cluster.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199190"/>
                  </a:ext>
                </a:extLst>
              </a:tr>
              <a:tr h="388697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2"/>
                        </a:rPr>
                        <a:t>Block Storage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3"/>
                        </a:rPr>
                        <a:t>Cinder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Provides persistent block storage to running instances. Its pluggable driver architecture facilitates the creation and management of block storage devices.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18262"/>
                  </a:ext>
                </a:extLst>
              </a:tr>
              <a:tr h="141032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>
                          <a:effectLst/>
                        </a:rPr>
                        <a:t>Shared services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9292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4"/>
                        </a:rPr>
                        <a:t>Identity service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5"/>
                        </a:rPr>
                        <a:t>Keystone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Provides an authentication and authorization service for other OpenStack services. Provides a catalog of endpoints for all OpenStack services.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731904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6"/>
                        </a:rPr>
                        <a:t>Image service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7"/>
                        </a:rPr>
                        <a:t>Glance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Stores and retrieves virtual machine disk images. OpenStack Compute makes use of this during instance provisioning.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49725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8"/>
                        </a:rPr>
                        <a:t>Telemetry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19"/>
                        </a:rPr>
                        <a:t>Ceilometer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Monitors and meters the OpenStack cloud for billing, benchmarking, scalability, and statistical purposes.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808407"/>
                  </a:ext>
                </a:extLst>
              </a:tr>
              <a:tr h="141032"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 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>
                          <a:effectLst/>
                        </a:rPr>
                        <a:t>Higher-level services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88684"/>
                  </a:ext>
                </a:extLst>
              </a:tr>
              <a:tr h="512529"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20"/>
                        </a:rPr>
                        <a:t>Orchestration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u="sng">
                          <a:solidFill>
                            <a:srgbClr val="30739C"/>
                          </a:solidFill>
                          <a:effectLst/>
                          <a:hlinkClick r:id="rId21"/>
                        </a:rPr>
                        <a:t>Heat</a:t>
                      </a:r>
                      <a:endParaRPr lang="en-US" sz="800">
                        <a:effectLst/>
                      </a:endParaRP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Orchestrates multiple composite cloud applications by using either the native </a:t>
                      </a:r>
                      <a:r>
                        <a:rPr lang="en-US" sz="800" i="1" u="sng" dirty="0">
                          <a:solidFill>
                            <a:srgbClr val="30739C"/>
                          </a:solidFill>
                          <a:effectLst/>
                          <a:hlinkClick r:id="rId22"/>
                        </a:rPr>
                        <a:t>HOT</a:t>
                      </a:r>
                      <a:r>
                        <a:rPr lang="en-US" sz="800" dirty="0">
                          <a:effectLst/>
                        </a:rPr>
                        <a:t> template format or the AWS </a:t>
                      </a:r>
                      <a:r>
                        <a:rPr lang="en-US" sz="800" dirty="0" err="1">
                          <a:effectLst/>
                        </a:rPr>
                        <a:t>CloudFormation</a:t>
                      </a:r>
                      <a:r>
                        <a:rPr lang="en-US" sz="800" dirty="0">
                          <a:effectLst/>
                        </a:rPr>
                        <a:t> template format, through both an OpenStack-native REST API and a </a:t>
                      </a:r>
                      <a:r>
                        <a:rPr lang="en-US" sz="800" dirty="0" err="1">
                          <a:effectLst/>
                        </a:rPr>
                        <a:t>CloudFormation</a:t>
                      </a:r>
                      <a:r>
                        <a:rPr lang="en-US" sz="800" dirty="0">
                          <a:effectLst/>
                        </a:rPr>
                        <a:t>-compatible Query API.</a:t>
                      </a:r>
                    </a:p>
                  </a:txBody>
                  <a:tcPr marL="8599" marR="8599" marT="8599" marB="859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8209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76260" y="2064369"/>
            <a:ext cx="5749336" cy="422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8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034" y="2722011"/>
            <a:ext cx="3915447" cy="2671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850" y="1214182"/>
            <a:ext cx="6353816" cy="54851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891" y="1781078"/>
            <a:ext cx="573195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702" y="2123440"/>
            <a:ext cx="5362258" cy="44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5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71" y="157550"/>
            <a:ext cx="5151566" cy="1325563"/>
          </a:xfrm>
        </p:spPr>
        <p:txBody>
          <a:bodyPr/>
          <a:lstStyle/>
          <a:p>
            <a:r>
              <a:rPr lang="en-US" dirty="0" smtClean="0"/>
              <a:t>Platform Managed </a:t>
            </a:r>
            <a:r>
              <a:rPr lang="en-US" dirty="0" err="1" smtClean="0"/>
              <a:t>Openstack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8619"/>
          <a:stretch/>
        </p:blipFill>
        <p:spPr>
          <a:xfrm>
            <a:off x="138171" y="1914868"/>
            <a:ext cx="4058691" cy="3976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776" y="0"/>
            <a:ext cx="5340224" cy="3184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091" y="-16831"/>
            <a:ext cx="9167447" cy="2999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091" y="2766645"/>
            <a:ext cx="9167447" cy="50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25456</TotalTime>
  <Words>1159</Words>
  <Application>Microsoft Office PowerPoint</Application>
  <PresentationFormat>Widescreen</PresentationFormat>
  <Paragraphs>335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맑은 고딕</vt:lpstr>
      <vt:lpstr>Arial</vt:lpstr>
      <vt:lpstr>Calibri</vt:lpstr>
      <vt:lpstr>Calibri Light</vt:lpstr>
      <vt:lpstr>source-code-pro</vt:lpstr>
      <vt:lpstr>Wingdings</vt:lpstr>
      <vt:lpstr>Office Theme</vt:lpstr>
      <vt:lpstr>PowerPoint Presentation</vt:lpstr>
      <vt:lpstr>Cloud Computing Architecture </vt:lpstr>
      <vt:lpstr> Deployment Models</vt:lpstr>
      <vt:lpstr>OpenStack</vt:lpstr>
      <vt:lpstr>PowerPoint Presentation</vt:lpstr>
      <vt:lpstr>OpenStack Architecture</vt:lpstr>
      <vt:lpstr>Cloud infrastructure (compute, network, storages, neutron swift,Heat)</vt:lpstr>
      <vt:lpstr>PowerPoint Presentation</vt:lpstr>
      <vt:lpstr>Platform Managed Openstack</vt:lpstr>
      <vt:lpstr>PowerPoint Presentation</vt:lpstr>
      <vt:lpstr>Neutron</vt:lpstr>
      <vt:lpstr>Open Tofu for IaC</vt:lpstr>
      <vt:lpstr>Infrastructure as a Code-IaC</vt:lpstr>
      <vt:lpstr>Infrastructure as a Code-IaC</vt:lpstr>
      <vt:lpstr>Infrastructure as a Code-IaC</vt:lpstr>
      <vt:lpstr>Managing Infrastructure as Code (IaC) with Open Tofu - Open TofU-IaC</vt:lpstr>
      <vt:lpstr>Container</vt:lpstr>
      <vt:lpstr>PowerPoint Presentation</vt:lpstr>
      <vt:lpstr>Microservices with Docker and Kubernetes</vt:lpstr>
      <vt:lpstr>Container Orchestration</vt:lpstr>
      <vt:lpstr>Kubernetes and Docker container with OpenTofu</vt:lpstr>
      <vt:lpstr>Kubernetes Cluster</vt:lpstr>
      <vt:lpstr>How to Limit CPU and Memory  Usage in Docker Containers Efficient strategies to manage CPU and memory usage in Docker containers for optimal performance and stability. create memory, vcpu</vt:lpstr>
      <vt:lpstr>Networking:  Auto Scaling &amp; Load Balancer on AWS  VPC </vt:lpstr>
      <vt:lpstr>The End</vt:lpstr>
      <vt:lpstr>Kubernetes Cluster Deployments </vt:lpstr>
      <vt:lpstr>PowerPoint Presentation</vt:lpstr>
      <vt:lpstr>Kubernetes docker container implementation  Platform</vt:lpstr>
      <vt:lpstr>PowerPoint Presentation</vt:lpstr>
      <vt:lpstr>Docker Management and Kubernetes Orchestration Kubernetes Orchestration docker container implementation Docker Container, Orchestration kubernetes and  IaC open tofu </vt:lpstr>
      <vt:lpstr>Tofu, KuberNetes</vt:lpstr>
      <vt:lpstr>Open TofU IaC  Open TofU -IaC - Infrastructure as a Code</vt:lpstr>
      <vt:lpstr>PowerPoint Presentation</vt:lpstr>
      <vt:lpstr>Kubernetes Minikube OpenTofu</vt:lpstr>
      <vt:lpstr>Minikube Deployment and Automation OpenTofu Deployment</vt:lpstr>
      <vt:lpstr>lab cloud infrastructure (compute, network, storages, neutron swift,Heat)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pds</dc:title>
  <dc:creator>pds</dc:creator>
  <cp:lastModifiedBy>Gde</cp:lastModifiedBy>
  <cp:revision>263</cp:revision>
  <dcterms:created xsi:type="dcterms:W3CDTF">2024-07-11T17:06:45Z</dcterms:created>
  <dcterms:modified xsi:type="dcterms:W3CDTF">2025-08-27T06:59:13Z</dcterms:modified>
</cp:coreProperties>
</file>